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70" r:id="rId2"/>
    <p:sldId id="278" r:id="rId3"/>
    <p:sldId id="285" r:id="rId4"/>
    <p:sldId id="257" r:id="rId5"/>
    <p:sldId id="277" r:id="rId6"/>
    <p:sldId id="273" r:id="rId7"/>
    <p:sldId id="258" r:id="rId8"/>
    <p:sldId id="279" r:id="rId9"/>
    <p:sldId id="272" r:id="rId10"/>
    <p:sldId id="283" r:id="rId11"/>
    <p:sldId id="284" r:id="rId12"/>
    <p:sldId id="275" r:id="rId13"/>
    <p:sldId id="276" r:id="rId14"/>
    <p:sldId id="288" r:id="rId15"/>
    <p:sldId id="28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70"/>
            <p14:sldId id="278"/>
            <p14:sldId id="285"/>
            <p14:sldId id="257"/>
            <p14:sldId id="277"/>
            <p14:sldId id="273"/>
            <p14:sldId id="258"/>
            <p14:sldId id="279"/>
            <p14:sldId id="272"/>
            <p14:sldId id="283"/>
            <p14:sldId id="284"/>
            <p14:sldId id="275"/>
            <p14:sldId id="276"/>
            <p14:sldId id="288"/>
            <p14:sldId id="281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2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9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84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19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65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19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000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38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2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65B63-23B5-42B7-BD8D-C6589F8D484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9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33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55"/>
            <a:ext cx="36576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55"/>
            <a:ext cx="10769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2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Q1POsF2351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hyperlink" Target="https://tiny.pl/tq3n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hyperlink" Target="https://tiny.pl/tx753" TargetMode="Externa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3360" y="1290725"/>
            <a:ext cx="1004508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sz="2400" dirty="0"/>
              <a:t>W ZAKRESIE WSPOMAGANIA SZKÓŁ W ROZWOJU KOMPETENCJI</a:t>
            </a:r>
          </a:p>
          <a:p>
            <a:pPr marL="0" indent="0" algn="ctr">
              <a:buNone/>
            </a:pPr>
            <a:r>
              <a:rPr lang="pl-PL" sz="2400" dirty="0"/>
              <a:t> </a:t>
            </a:r>
            <a:r>
              <a:rPr lang="pl-PL" sz="2400" dirty="0" smtClean="0"/>
              <a:t>MATEMATYCZNO-PRZYRODNICZYCH </a:t>
            </a:r>
            <a:r>
              <a:rPr lang="pl-PL" sz="2400" dirty="0"/>
              <a:t>– I ETAP EDUKACYJNY 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/>
              <a:t>    Moduł </a:t>
            </a:r>
            <a:r>
              <a:rPr lang="pl-PL" sz="2400" dirty="0" smtClean="0"/>
              <a:t>IV</a:t>
            </a:r>
            <a:endParaRPr lang="pl-PL" sz="2400" dirty="0"/>
          </a:p>
          <a:p>
            <a:pPr marL="0" indent="0">
              <a:buNone/>
            </a:pPr>
            <a:r>
              <a:rPr lang="pl-PL" b="1" dirty="0"/>
              <a:t>    Proces uczenia się a rozwój kompetencji kluczowych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55280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0530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E03F351D-BAB8-4B2C-B278-CA5CCBEA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0437"/>
          </a:xfrm>
        </p:spPr>
        <p:txBody>
          <a:bodyPr>
            <a:normAutofit/>
          </a:bodyPr>
          <a:lstStyle/>
          <a:p>
            <a:pPr algn="l"/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10" name="Podtytuł 9">
            <a:extLst>
              <a:ext uri="{FF2B5EF4-FFF2-40B4-BE49-F238E27FC236}">
                <a16:creationId xmlns:a16="http://schemas.microsoft.com/office/drawing/2014/main" xmlns="" id="{42E92EB8-8647-41B4-84BA-22AF69DEC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78400"/>
            <a:ext cx="9144000" cy="1098688"/>
          </a:xfrm>
        </p:spPr>
        <p:txBody>
          <a:bodyPr/>
          <a:lstStyle/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5A0A763-38AC-4B0C-A523-43FA72BB4C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9678" y="1321715"/>
            <a:ext cx="7452644" cy="375663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3D84E1F9-DE5B-451A-9690-4E9EA6C6E18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6179" y="5103422"/>
            <a:ext cx="5121676" cy="3016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6341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xmlns="" id="{953C33ED-33E3-4BDA-B586-929C2EAE3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02839" y="938073"/>
            <a:ext cx="7586321" cy="43959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1"/>
            <a:ext cx="7327261" cy="150368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6AD6013-5304-49BB-BA15-9DDD8D309A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045" y="5305256"/>
            <a:ext cx="5121676" cy="301600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0704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Przez środowisko edukacyjne człowieka rozumiemy te wszystkie czynniki, materialne i niematerialne, które mają związek z jego edukacją, uczeniem się.</a:t>
            </a:r>
          </a:p>
          <a:p>
            <a:pPr marL="0" indent="0">
              <a:buNone/>
            </a:pPr>
            <a:r>
              <a:rPr lang="pl-PL" dirty="0"/>
              <a:t>Środowisko edukacyjne ma charakter zarówno subiektywny, jak i obiektywny.</a:t>
            </a:r>
          </a:p>
          <a:p>
            <a:pPr marL="0" indent="0">
              <a:buNone/>
            </a:pPr>
            <a:r>
              <a:rPr lang="pl-PL" dirty="0"/>
              <a:t>Środowisko obiektywne to czynniki materialne znajdujące się w otoczeniu człowieka, mające związek z jego uczeniem się: infrastruktura edukacyjna, organizacje i grupy społeczne, których celem jest tworzenie warunków do edukacji oraz prowadzenie działalności edukacyjnej, oferta edukacyjna, wzorce działania, normy kulturowe…</a:t>
            </a:r>
          </a:p>
          <a:p>
            <a:pPr marL="0" indent="0">
              <a:buNone/>
            </a:pPr>
            <a:r>
              <a:rPr lang="pl-PL" dirty="0"/>
              <a:t>Środowisko subiektywne to znaczenie, jakiego nabierają w  umyśle człowieka poszczególne elementy środowiska obiektywnego, jego samoświadomość.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3226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1111" y="-47766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6400" y="1503680"/>
            <a:ext cx="9811407" cy="4223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Jaki wpływ na efektywne uczenie się mają?: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– relacje nauczyciel–uczeń; </a:t>
            </a:r>
          </a:p>
          <a:p>
            <a:pPr marL="0" indent="0">
              <a:buNone/>
            </a:pPr>
            <a:r>
              <a:rPr lang="pl-PL" dirty="0"/>
              <a:t>– praca zespołowa;  </a:t>
            </a:r>
          </a:p>
          <a:p>
            <a:pPr marL="0" indent="0">
              <a:buNone/>
            </a:pPr>
            <a:r>
              <a:rPr lang="pl-PL" dirty="0"/>
              <a:t>– metody pracy nauczyciela; </a:t>
            </a:r>
          </a:p>
          <a:p>
            <a:pPr marL="0" indent="0">
              <a:buNone/>
            </a:pPr>
            <a:r>
              <a:rPr lang="pl-PL" dirty="0"/>
              <a:t>– indywidualizacja nauczania; </a:t>
            </a:r>
          </a:p>
          <a:p>
            <a:pPr marL="0" indent="0">
              <a:buNone/>
            </a:pPr>
            <a:r>
              <a:rPr lang="pl-PL" dirty="0"/>
              <a:t>– organizacja przestrzeni szkolnej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6171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39" y="1222746"/>
            <a:ext cx="9404723" cy="830172"/>
          </a:xfrm>
        </p:spPr>
        <p:txBody>
          <a:bodyPr/>
          <a:lstStyle/>
          <a:p>
            <a:r>
              <a:rPr lang="pl-PL" dirty="0" smtClean="0"/>
              <a:t>JAK SIĘ UCZYĆ?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993" y="1277956"/>
            <a:ext cx="11766014" cy="484821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Zapraszam na film: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://www.youtube.com/watch?v=Q1POsF2351I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0229" y="2526570"/>
            <a:ext cx="5611543" cy="314000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7700" y="-7577"/>
            <a:ext cx="7321931" cy="9388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6037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-16904"/>
            <a:ext cx="7318520" cy="938073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xmlns="" id="{A26D428A-D3CE-4F83-AEAF-722A0262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201" y="1026085"/>
            <a:ext cx="8946541" cy="4534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u="sng" dirty="0" smtClean="0">
                <a:hlinkClick r:id="rId4"/>
              </a:rPr>
              <a:t>JAK UCZY SIĘ MÓZG?</a:t>
            </a:r>
          </a:p>
          <a:p>
            <a:pPr marL="0" indent="0">
              <a:buNone/>
            </a:pPr>
            <a:endParaRPr lang="pl-PL" b="1" u="sng" dirty="0">
              <a:hlinkClick r:id="rId4"/>
            </a:endParaRPr>
          </a:p>
          <a:p>
            <a:pPr marL="0" indent="0">
              <a:buNone/>
            </a:pPr>
            <a:r>
              <a:rPr lang="pl-PL" b="1" dirty="0" smtClean="0">
                <a:hlinkClick r:id="rId4"/>
              </a:rPr>
              <a:t>ZAPRASZAM NA FILM:</a:t>
            </a: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https</a:t>
            </a:r>
            <a:r>
              <a:rPr lang="pl-PL" dirty="0">
                <a:hlinkClick r:id="rId4"/>
              </a:rPr>
              <a:t>://tiny.pl/tq3nr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52502"/>
            <a:ext cx="7327261" cy="1503688"/>
          </a:xfrm>
          <a:prstGeom prst="rect">
            <a:avLst/>
          </a:prstGeom>
        </p:spPr>
      </p:pic>
      <p:pic>
        <p:nvPicPr>
          <p:cNvPr id="12" name="Symbol zastępczy zawartości 7">
            <a:extLst>
              <a:ext uri="{FF2B5EF4-FFF2-40B4-BE49-F238E27FC236}">
                <a16:creationId xmlns:a16="http://schemas.microsoft.com/office/drawing/2014/main" xmlns="" id="{27E90EC2-7DE4-4FBB-B799-252892E950C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11847" y="1460414"/>
            <a:ext cx="6837782" cy="3883623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0124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1988" y="970741"/>
            <a:ext cx="960802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W</a:t>
            </a:r>
            <a:r>
              <a:rPr lang="pl-PL" sz="2400" b="1" dirty="0"/>
              <a:t> różnych źródłach można znaleźć definicję mówiącą, iż uczenie się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to </a:t>
            </a:r>
            <a:r>
              <a:rPr lang="pl-PL" sz="2400" b="1" dirty="0"/>
              <a:t>proces poznawczy prowadzący do modyfikacji zachowania osobnika pod wpływem doświadczeń, co zwykle zwiększa jego przystosowanie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do </a:t>
            </a:r>
            <a:r>
              <a:rPr lang="pl-PL" sz="2400" b="1" dirty="0"/>
              <a:t>otoczenia. Niewątpliwie najważniejszym organem odpowiedzialnym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za </a:t>
            </a:r>
            <a:r>
              <a:rPr lang="pl-PL" sz="2400" b="1" dirty="0"/>
              <a:t>przetwarzanie informacji jest nasz mózg. To tam zachodzi szereg procesów, dzięki którym możemy przyswajać wiedzę i uczyć się różnych umiejętności.</a:t>
            </a: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5796" y="3228560"/>
            <a:ext cx="3812275" cy="2307221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678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22282" y="1343234"/>
            <a:ext cx="8946541" cy="1113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ETAPY UCZENIA SIĘ:</a:t>
            </a:r>
          </a:p>
          <a:p>
            <a:pPr marL="0" indent="0">
              <a:buNone/>
            </a:pPr>
            <a:r>
              <a:rPr lang="pl-PL" dirty="0" smtClean="0"/>
              <a:t>ZAPRASZAM NA FLIM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495331" y="1715249"/>
            <a:ext cx="2327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5"/>
              </a:rPr>
              <a:t>https://tiny.pl/tx753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8768" y="2347415"/>
            <a:ext cx="3654465" cy="296345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9894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BE557B9-9C0B-4F62-B251-6E6C0A08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61475" y="1024359"/>
            <a:ext cx="5603054" cy="45501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74535"/>
            <a:ext cx="7327261" cy="148165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855280" y="0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49966"/>
            <a:ext cx="7318520" cy="938073"/>
          </a:xfrm>
          <a:prstGeom prst="rect">
            <a:avLst/>
          </a:prstGeo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2A7D423B-E3E5-4ABC-8C30-7FF75B99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1" y="1230609"/>
            <a:ext cx="5896875" cy="4287520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5778" y="1880384"/>
            <a:ext cx="4224894" cy="2530059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8500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Podmiotowość ucznia w procesie uczenia się.</a:t>
            </a:r>
          </a:p>
          <a:p>
            <a:pPr marL="0" indent="0">
              <a:buNone/>
            </a:pPr>
            <a:r>
              <a:rPr lang="pl-PL" dirty="0"/>
              <a:t>Uczeń jest podmiotem, kiedy może realizować wybrane przez siebie cele,</a:t>
            </a:r>
          </a:p>
          <a:p>
            <a:pPr marL="0" indent="0">
              <a:buNone/>
            </a:pPr>
            <a:r>
              <a:rPr lang="pl-PL" dirty="0"/>
              <a:t>wpływać na podejmowane działania, kontrolować realizację działań oraz</a:t>
            </a:r>
          </a:p>
          <a:p>
            <a:pPr marL="0" indent="0">
              <a:buNone/>
            </a:pPr>
            <a:r>
              <a:rPr lang="pl-PL" dirty="0"/>
              <a:t>wybierać drogę samorealizacji w toku kształcenia.</a:t>
            </a:r>
          </a:p>
          <a:p>
            <a:pPr marL="0" indent="0">
              <a:buNone/>
            </a:pPr>
            <a:r>
              <a:rPr lang="pl-PL" dirty="0"/>
              <a:t>Podmiotowe traktowanie polega na postrzeganiu każdego ucznia </a:t>
            </a:r>
          </a:p>
          <a:p>
            <a:pPr marL="0" indent="0">
              <a:buNone/>
            </a:pPr>
            <a:r>
              <a:rPr lang="pl-PL" dirty="0"/>
              <a:t>jako wolnej i indywidualnej osoby, która bez względu na wpływy </a:t>
            </a:r>
          </a:p>
          <a:p>
            <a:pPr marL="0" indent="0">
              <a:buNone/>
            </a:pPr>
            <a:r>
              <a:rPr lang="pl-PL" dirty="0"/>
              <a:t>i uwarunkowania zewnętrzne ma prawo ponosić odpowiedzialność za własne</a:t>
            </a:r>
          </a:p>
          <a:p>
            <a:pPr marL="0" indent="0">
              <a:buNone/>
            </a:pPr>
            <a:r>
              <a:rPr lang="pl-PL" dirty="0"/>
              <a:t>postępowanie, a więc posiada prawo do samodzielnego kształtowania swego</a:t>
            </a:r>
          </a:p>
          <a:p>
            <a:pPr marL="0" indent="0">
              <a:buNone/>
            </a:pPr>
            <a:r>
              <a:rPr lang="pl-PL" dirty="0"/>
              <a:t>losu i osiągania własnych celów. Należy liczyć się z godnością ucznia, okazywać</a:t>
            </a:r>
          </a:p>
          <a:p>
            <a:pPr marL="0" indent="0">
              <a:buNone/>
            </a:pPr>
            <a:r>
              <a:rPr lang="pl-PL" dirty="0"/>
              <a:t> mu szacunek i serdeczność, uwzględniać jego potrzeby i udzielać mu pomocy.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85552"/>
            <a:ext cx="7327261" cy="147063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9979B7A5-C1D3-45A5-8B54-669CC45D1335}"/>
              </a:ext>
            </a:extLst>
          </p:cNvPr>
          <p:cNvSpPr/>
          <p:nvPr/>
        </p:nvSpPr>
        <p:spPr>
          <a:xfrm>
            <a:off x="995680" y="1737360"/>
            <a:ext cx="10358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5497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774" y="880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447009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63518"/>
            <a:ext cx="7327261" cy="149267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1B1C8E7-5FAB-484B-B8F2-EA651BE20E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4205" y="1462964"/>
            <a:ext cx="7872766" cy="368181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1074682" y="64388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-64886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154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902557" y="5127888"/>
            <a:ext cx="10515600" cy="512065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sz="1700" dirty="0"/>
              <a:t>Źródło: D. Dziamska  „Edukacja przez ruch. Wielokierunkowy rozwój dziecka.  Zabawy przygotowujące do nauki czynności złożonych”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74535"/>
            <a:ext cx="7327261" cy="14816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4668E15-0286-4454-B852-E8CBD523DA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88" y="944732"/>
            <a:ext cx="8284686" cy="4486714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6361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88011"/>
            <a:ext cx="7318520" cy="93807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6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Motywacja </a:t>
            </a:r>
          </a:p>
          <a:p>
            <a:pPr marL="0" indent="0">
              <a:buNone/>
            </a:pPr>
            <a:r>
              <a:rPr lang="pl-PL" dirty="0"/>
              <a:t>to proces wewnętrzny warunkujący dążenie ku określonym celom, </a:t>
            </a:r>
          </a:p>
          <a:p>
            <a:pPr marL="0" indent="0">
              <a:buNone/>
            </a:pPr>
            <a:r>
              <a:rPr lang="pl-PL" dirty="0"/>
              <a:t>to także system podstawowych potrzeb i wartości, które </a:t>
            </a:r>
            <a:r>
              <a:rPr lang="pl-PL" dirty="0" smtClean="0"/>
              <a:t>determinują kierunek </a:t>
            </a:r>
            <a:r>
              <a:rPr lang="pl-PL" dirty="0"/>
              <a:t>dążeń człowieka.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74535"/>
            <a:ext cx="7327261" cy="1481654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22282" y="0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64978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</TotalTime>
  <Words>349</Words>
  <Application>Microsoft Office PowerPoint</Application>
  <PresentationFormat>Panoramiczny</PresentationFormat>
  <Paragraphs>83</Paragraphs>
  <Slides>15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Motyw pakietu Office</vt:lpstr>
      <vt:lpstr>Prezentacja programu PowerPoint</vt:lpstr>
      <vt:lpstr>     </vt:lpstr>
      <vt:lpstr>      </vt:lpstr>
      <vt:lpstr>      </vt:lpstr>
      <vt:lpstr>      DOSKONALENIE TRENERÓW WSPOMAGANIA OŚWIATY  POWR.02.10.00-00-7015/17</vt:lpstr>
      <vt:lpstr>Prezentacja programu PowerPoint</vt:lpstr>
      <vt:lpstr>Prezentacja programu PowerPoint</vt:lpstr>
      <vt:lpstr>     </vt:lpstr>
      <vt:lpstr>      DOSKONALENIE TRENERÓW WSPOMAGANIA OŚWIATY  POWR.02.10.00-00-7015/17</vt:lpstr>
      <vt:lpstr>       </vt:lpstr>
      <vt:lpstr>      </vt:lpstr>
      <vt:lpstr>      DOSKONALENIE TRENERÓW WSPOMAGANIA OŚWIATY  POWR.02.10.00-00-7015/17</vt:lpstr>
      <vt:lpstr>      DOSKONALENIE TRENERÓW WSPOMAGANIA OŚWIATY  POWR.02.10.00-00-7015/17</vt:lpstr>
      <vt:lpstr>JAK SIĘ UCZYĆ?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47</cp:revision>
  <dcterms:created xsi:type="dcterms:W3CDTF">2018-12-02T13:14:09Z</dcterms:created>
  <dcterms:modified xsi:type="dcterms:W3CDTF">2019-01-21T16:08:20Z</dcterms:modified>
</cp:coreProperties>
</file>